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5" r:id="rId3"/>
    <p:sldId id="288" r:id="rId4"/>
    <p:sldId id="285" r:id="rId5"/>
    <p:sldId id="290" r:id="rId6"/>
    <p:sldId id="279" r:id="rId7"/>
    <p:sldId id="292" r:id="rId8"/>
    <p:sldId id="280" r:id="rId9"/>
    <p:sldId id="291" r:id="rId10"/>
    <p:sldId id="295" r:id="rId11"/>
    <p:sldId id="294" r:id="rId12"/>
    <p:sldId id="293" r:id="rId13"/>
    <p:sldId id="277" r:id="rId14"/>
    <p:sldId id="296" r:id="rId15"/>
  </p:sldIdLst>
  <p:sldSz cx="9144000" cy="5143500" type="screen16x9"/>
  <p:notesSz cx="6794500" cy="9931400"/>
  <p:embeddedFontLst>
    <p:embeddedFont>
      <p:font typeface="Karla" charset="0"/>
      <p:regular r:id="rId17"/>
      <p:bold r:id="rId18"/>
      <p:italic r:id="rId19"/>
      <p:boldItalic r:id="rId20"/>
    </p:embeddedFont>
    <p:embeddedFont>
      <p:font typeface="Montserrat" charset="0"/>
      <p:regular r:id="rId21"/>
      <p:bold r:id="rId22"/>
      <p:italic r:id="rId23"/>
      <p:boldItalic r:id="rId24"/>
    </p:embeddedFont>
    <p:embeddedFont>
      <p:font typeface="Arial Narrow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49C6D22-F7BB-42C1-911B-F65097362191}">
  <a:tblStyle styleId="{449C6D22-F7BB-42C1-911B-F6509736219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32" y="-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8288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33497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79451" y="4717415"/>
            <a:ext cx="5435599" cy="44691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19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+ im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199" cy="4856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199" cy="225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1" name="Shape 51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0437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8BC34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199" cy="474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199" cy="225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66666"/>
              </a:buClr>
              <a:buSzPct val="100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666666"/>
              </a:buClr>
              <a:buSzPct val="100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666666"/>
              </a:buClr>
              <a:buSzPct val="100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285720" y="2500312"/>
            <a:ext cx="4229100" cy="11819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3200" dirty="0" smtClean="0"/>
              <a:t>ФЕДЕРАЛЬНАЯ ПОДДЕРЖКА СЕМЕЙ С ДЕТЬМИ</a:t>
            </a:r>
            <a:endParaRPr lang="en" sz="3200" dirty="0"/>
          </a:p>
        </p:txBody>
      </p:sp>
      <p:pic>
        <p:nvPicPr>
          <p:cNvPr id="1026" name="Picture 2" descr="C:\Users\077KrysinaOS\Desktop\лого\logo\PNG\logo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0"/>
            <a:ext cx="135972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9-26.userapi.com/qE9fJVCk0zEFvWQBS6sFlwf1p5cGEMv2YvE4aA/Sxi3rwSD-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72"/>
            <a:ext cx="4357718" cy="4375952"/>
          </a:xfrm>
          <a:prstGeom prst="rect">
            <a:avLst/>
          </a:prstGeom>
          <a:noFill/>
        </p:spPr>
      </p:pic>
      <p:pic>
        <p:nvPicPr>
          <p:cNvPr id="3" name="Picture 2" descr="https://sun9-27.userapi.com/dM7bRG8ALWIkKgOckYQ4Jbsh-i6634fiPsAU4w/4s5U4775ni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72"/>
            <a:ext cx="433956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sun9-50.userapi.com/Y4A7glYd9GCy21JsMuEV5k3OQ1uxAfjLJ7qzLA/boY2BTp3k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8"/>
            <a:ext cx="4286214" cy="4288199"/>
          </a:xfrm>
          <a:prstGeom prst="rect">
            <a:avLst/>
          </a:prstGeom>
          <a:noFill/>
        </p:spPr>
      </p:pic>
      <p:pic>
        <p:nvPicPr>
          <p:cNvPr id="23558" name="Picture 6" descr="https://sun9-64.userapi.com/Uexe3s_1ogNWLHKIHngLSMOk1UXSHYCgfTDGwg/_O2JdIbVgb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9859" y="500048"/>
            <a:ext cx="4268421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77KrysinaOS\Desktop\кодовое слов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304"/>
            <a:ext cx="6676978" cy="3429024"/>
          </a:xfrm>
          <a:prstGeom prst="rect">
            <a:avLst/>
          </a:prstGeom>
          <a:noFill/>
        </p:spPr>
      </p:pic>
      <p:sp>
        <p:nvSpPr>
          <p:cNvPr id="3" name="Shape 390"/>
          <p:cNvSpPr txBox="1">
            <a:spLocks/>
          </p:cNvSpPr>
          <p:nvPr/>
        </p:nvSpPr>
        <p:spPr>
          <a:xfrm>
            <a:off x="214282" y="142858"/>
            <a:ext cx="5786478" cy="11430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tabLst/>
              <a:defRPr/>
            </a:pPr>
            <a:r>
              <a:rPr lang="ru-RU" sz="20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УСТАНОВКА КОДОВОГО СЛОВА ДЛЯ ДОСТУПА К ПЕРСОНАЛЬНОМУ КОНСУЛЬТИРОВАНИЮ ПО ТЕЛЕФОНУ</a:t>
            </a:r>
            <a:endParaRPr kumimoji="0" lang="en" sz="2000" b="1" i="0" u="none" strike="noStrike" kern="0" cap="none" spc="0" normalizeH="0" baseline="0" noProof="0" dirty="0">
              <a:ln>
                <a:noFill/>
              </a:ln>
              <a:solidFill>
                <a:srgbClr val="FF572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/>
        </p:nvSpPr>
        <p:spPr>
          <a:xfrm>
            <a:off x="6062195" y="629123"/>
            <a:ext cx="1863608" cy="3921827"/>
          </a:xfrm>
          <a:custGeom>
            <a:avLst/>
            <a:gdLst/>
            <a:ahLst/>
            <a:cxnLst/>
            <a:rect l="0" t="0" r="0" b="0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6199150" y="1188850"/>
            <a:ext cx="1589700" cy="2811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71406" y="857238"/>
            <a:ext cx="4572602" cy="34290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indent="266700"/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информационная работа в средствах массовой информации</a:t>
            </a:r>
          </a:p>
          <a:p>
            <a:pPr indent="266700"/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call</a:t>
            </a:r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-центр </a:t>
            </a:r>
            <a:r>
              <a:rPr lang="ru-RU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8 </a:t>
            </a:r>
            <a:r>
              <a:rPr lang="en-US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(861) 214-28-68</a:t>
            </a:r>
            <a:r>
              <a:rPr lang="ru-RU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ru-RU" b="1" dirty="0" smtClea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None/>
            </a:pPr>
            <a:r>
              <a:rPr lang="ru-RU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8 </a:t>
            </a:r>
            <a:r>
              <a:rPr lang="ru-RU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(861</a:t>
            </a:r>
            <a:r>
              <a:rPr lang="ru-RU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) 251-60-98</a:t>
            </a:r>
            <a:endParaRPr lang="ru-RU" dirty="0" smtClea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266700"/>
            <a:r>
              <a:rPr lang="en-US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online-</a:t>
            </a:r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приемная на сайте ПФР </a:t>
            </a:r>
            <a:r>
              <a:rPr lang="en-US" dirty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https://es.pfrf.ru/appeal</a:t>
            </a:r>
            <a:r>
              <a:rPr lang="en-US" dirty="0" smtClean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/</a:t>
            </a:r>
            <a:r>
              <a:rPr lang="ru-RU" dirty="0" smtClean="0">
                <a:solidFill>
                  <a:srgbClr val="FF0000"/>
                </a:solidFill>
                <a:latin typeface="+mj-lt"/>
                <a:ea typeface="Montserrat"/>
                <a:cs typeface="Montserrat"/>
                <a:sym typeface="Montserrat"/>
              </a:rPr>
              <a:t> </a:t>
            </a:r>
            <a:endParaRPr lang="ru-RU" dirty="0" smtClean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266700"/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личные консультации и информационные посты в официальных  </a:t>
            </a:r>
            <a:r>
              <a:rPr lang="ru-RU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аккаунтах </a:t>
            </a:r>
            <a:r>
              <a:rPr lang="ru-RU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ОПФР по Краснодарскому краю в социальных </a:t>
            </a:r>
            <a:r>
              <a:rPr lang="ru-RU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сетях</a:t>
            </a:r>
            <a:r>
              <a:rPr lang="en-US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lang="en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-18"/>
            <a:ext cx="3500462" cy="914327"/>
          </a:xfrm>
        </p:spPr>
        <p:txBody>
          <a:bodyPr/>
          <a:lstStyle/>
          <a:p>
            <a:r>
              <a:rPr lang="ru-RU" dirty="0" smtClean="0"/>
              <a:t>ИНФОРМИРОВАНИЕ ГРАЖДАН </a:t>
            </a:r>
            <a:endParaRPr lang="ru-RU" dirty="0"/>
          </a:p>
        </p:txBody>
      </p:sp>
      <p:pic>
        <p:nvPicPr>
          <p:cNvPr id="1026" name="Picture 2" descr="Z:\КЛИПАРТ\Соцсети_ПФ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646" y="4153721"/>
            <a:ext cx="2697163" cy="103346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150" y="771550"/>
            <a:ext cx="1589700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928676"/>
            <a:ext cx="4000528" cy="3271781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НЕ ЗАПОЛНЯЙТЕ ЗАЯВЛЕНИЯ НА САЙТАХ МОШЕННИКОВ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НЕ НАПРАВЛЯЙТЕ СВОИ ПЕРСОНАЛЬНЫЕ ДАННЫЕ НЕИЗВЕСТНЫМ ЛИЦАМ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Shape 660"/>
          <p:cNvSpPr/>
          <p:nvPr/>
        </p:nvSpPr>
        <p:spPr>
          <a:xfrm>
            <a:off x="5715008" y="1214428"/>
            <a:ext cx="2428892" cy="2143140"/>
          </a:xfrm>
          <a:custGeom>
            <a:avLst/>
            <a:gdLst/>
            <a:ahLst/>
            <a:cxnLst/>
            <a:rect l="0" t="0" r="0" b="0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762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45000" b="-22000"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785786" y="428610"/>
            <a:ext cx="2571768" cy="485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5000 </a:t>
            </a:r>
            <a:endParaRPr lang="en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214282" y="785800"/>
            <a:ext cx="3857652" cy="50006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Всем семьям с детьми до 3 лет</a:t>
            </a:r>
            <a:endParaRPr lang="en" sz="1800" b="1" dirty="0">
              <a:solidFill>
                <a:schemeClr val="accent1">
                  <a:lumMod val="75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44" y="1357304"/>
            <a:ext cx="4286280" cy="35004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Всем семьям, в которых есть ребенок, рожденный в период с 1 апреля 2017 по 30 июня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Заявление подается на сайте ПФР или портале Госуслуг  до 1 октября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05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Выплата в размере 5000 рублей осуществляется с апреля по июнь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8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Если заявление подано после 30 июня 2020 – выплачивается вся сумма одновременно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28662" y="2214560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28662" y="3071816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928662" y="3998922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1000" r="-29000" b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ДОКУМЕНТЫ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928662" y="1500180"/>
            <a:ext cx="6215106" cy="2255838"/>
          </a:xfrm>
        </p:spPr>
        <p:txBody>
          <a:bodyPr/>
          <a:lstStyle/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Паспорт</a:t>
            </a:r>
          </a:p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СНИЛС</a:t>
            </a:r>
          </a:p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свидетельство о рождении</a:t>
            </a:r>
          </a:p>
          <a:p>
            <a:pPr lvl="1" indent="180975"/>
            <a:r>
              <a:rPr lang="ru-RU" sz="2400" dirty="0" smtClean="0">
                <a:latin typeface="Montserrat" charset="0"/>
                <a:cs typeface="Montserrat" charset="0"/>
              </a:rPr>
              <a:t>реквизиты банковского счета </a:t>
            </a:r>
            <a:r>
              <a:rPr lang="ru-RU" sz="2400" b="1" dirty="0" smtClean="0">
                <a:latin typeface="Montserrat" charset="0"/>
                <a:cs typeface="Montserrat" charset="0"/>
              </a:rPr>
              <a:t>заявителя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45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0"/>
          <p:cNvSpPr txBox="1">
            <a:spLocks/>
          </p:cNvSpPr>
          <p:nvPr/>
        </p:nvSpPr>
        <p:spPr>
          <a:xfrm>
            <a:off x="500034" y="428610"/>
            <a:ext cx="3143272" cy="485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tabLst/>
              <a:defRPr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10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000 </a:t>
            </a:r>
            <a:endParaRPr kumimoji="0" lang="en" sz="54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Shape 161"/>
          <p:cNvSpPr txBox="1">
            <a:spLocks/>
          </p:cNvSpPr>
          <p:nvPr/>
        </p:nvSpPr>
        <p:spPr>
          <a:xfrm>
            <a:off x="142844" y="785800"/>
            <a:ext cx="4143404" cy="5000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Всем семьям с детьми от 3 до 16 лет</a:t>
            </a:r>
            <a:endParaRPr kumimoji="0" lang="en" sz="16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42844" y="1500180"/>
            <a:ext cx="4286280" cy="335758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  <a:latin typeface="Arial Narrow" pitchFamily="34" charset="0"/>
                <a:ea typeface="Karla"/>
                <a:cs typeface="Karla"/>
                <a:sym typeface="Karla"/>
              </a:rPr>
              <a:t>Всем семьям, в которых есть дети, рожденные в период с 11 мая 2004 по 30 июня 2017</a:t>
            </a:r>
          </a:p>
          <a:p>
            <a:endParaRPr lang="ru-RU" sz="1600" b="1" dirty="0" smtClean="0">
              <a:solidFill>
                <a:schemeClr val="bg2"/>
              </a:solidFill>
              <a:latin typeface="Arial Narrow" pitchFamily="34" charset="0"/>
              <a:ea typeface="Karla"/>
              <a:cs typeface="Karla"/>
              <a:sym typeface="Karla"/>
            </a:endParaRPr>
          </a:p>
          <a:p>
            <a:endParaRPr lang="ru-RU" sz="1600" b="1" dirty="0" smtClean="0">
              <a:solidFill>
                <a:schemeClr val="bg2"/>
              </a:solidFill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Заявление подается на портале Госуслуг          до 1 октября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Выплата в размере 10 000 рублей осуществляется единовременно, начиная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 Narrow" pitchFamily="34" charset="0"/>
                <a:ea typeface="Karla"/>
                <a:cs typeface="Karla"/>
                <a:sym typeface="Karla"/>
              </a:rPr>
              <a:t> с июня 2020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 Narrow" pitchFamily="34" charset="0"/>
              <a:ea typeface="Karla"/>
              <a:cs typeface="Karla"/>
              <a:sym typeface="Karla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28662" y="2355848"/>
            <a:ext cx="250033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28662" y="3213104"/>
            <a:ext cx="2500330" cy="1588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8000" t="-10000" r="-3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ДОКУМЕНТЫ</a:t>
            </a:r>
            <a:endParaRPr lang="ru-RU" sz="2400" b="1" dirty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928662" y="1500180"/>
            <a:ext cx="6286544" cy="22558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/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Паспорт</a:t>
            </a:r>
          </a:p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СНИЛС</a:t>
            </a:r>
          </a:p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свидетельство о рождении</a:t>
            </a:r>
          </a:p>
          <a:p>
            <a:pPr marL="0" marR="0" lvl="1" indent="180975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▹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реквизиты банковского счета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 charset="0"/>
                <a:ea typeface="Karla"/>
                <a:cs typeface="Montserrat" charset="0"/>
                <a:sym typeface="Karla"/>
              </a:rPr>
              <a:t>заявителя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ct val="100000"/>
              <a:buFont typeface="Karla"/>
              <a:buChar char="▸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/>
        </p:nvSpPr>
        <p:spPr>
          <a:xfrm>
            <a:off x="3864700" y="713790"/>
            <a:ext cx="4871018" cy="3792143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/>
          <p:nvPr/>
        </p:nvSpPr>
        <p:spPr>
          <a:xfrm>
            <a:off x="4068508" y="916921"/>
            <a:ext cx="4463700" cy="2850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Place your screenshot here</a:t>
            </a:r>
          </a:p>
        </p:txBody>
      </p:sp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838309" y="1214428"/>
            <a:ext cx="3148199" cy="4856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FF9800"/>
                </a:solidFill>
              </a:rPr>
              <a:t>ГОСУСЛУГИ</a:t>
            </a:r>
            <a:br>
              <a:rPr lang="ru-RU" dirty="0" smtClean="0">
                <a:solidFill>
                  <a:srgbClr val="FF9800"/>
                </a:solidFill>
              </a:rPr>
            </a:br>
            <a:r>
              <a:rPr lang="ru-RU" dirty="0" smtClean="0"/>
              <a:t>ПОРТАЛ</a:t>
            </a:r>
            <a:endParaRPr lang="en" dirty="0"/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838250" y="1785932"/>
            <a:ext cx="2876494" cy="225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sz="1800" dirty="0" smtClean="0">
                <a:latin typeface="Montserrat" charset="-52"/>
              </a:rPr>
              <a:t>ОСНОВНОЙ КАНАЛ ПРИЕМА ЗАЯВЛЕНИЙ В ПЕРИОД БОРЬБЫ С РАСПРОСТРАНЕНИЕМ КОРОНАВИРУСНОЙ ИНФЕКЦИИ</a:t>
            </a:r>
            <a:endParaRPr lang="en" sz="1800" dirty="0">
              <a:latin typeface="Montserrat" charset="-52"/>
            </a:endParaRPr>
          </a:p>
        </p:txBody>
      </p:sp>
      <p:grpSp>
        <p:nvGrpSpPr>
          <p:cNvPr id="383" name="Shape 383"/>
          <p:cNvGrpSpPr/>
          <p:nvPr/>
        </p:nvGrpSpPr>
        <p:grpSpPr>
          <a:xfrm>
            <a:off x="285720" y="928676"/>
            <a:ext cx="460580" cy="436282"/>
            <a:chOff x="2583100" y="2973774"/>
            <a:chExt cx="461550" cy="437201"/>
          </a:xfrm>
        </p:grpSpPr>
        <p:sp>
          <p:nvSpPr>
            <p:cNvPr id="384" name="Shape 384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0" t="0" r="0" b="0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583100" y="2973774"/>
              <a:ext cx="461550" cy="336124"/>
            </a:xfrm>
            <a:custGeom>
              <a:avLst/>
              <a:gdLst/>
              <a:ahLst/>
              <a:cxnLst/>
              <a:rect l="0" t="0" r="0" b="0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804" y="928676"/>
            <a:ext cx="45427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2844" y="4286262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* ОПЕКУНЫ И ГРАЖДАНЕ, ИМЕЮЩИЕ СВИДЕТЕЛЬСТВА О РОЖДЕНИИ ДЕТЕЙ, ВЫДАННЫЕ ИНОСТРАННЫМИ ГОСУДАРСТВАМИ ОБРАЩАЮТСЯ ЗА ВЫПЛАТОЙ ЛИЧНО</a:t>
            </a:r>
          </a:p>
          <a:p>
            <a:r>
              <a:rPr lang="ru-RU" sz="1200" dirty="0" smtClean="0"/>
              <a:t>В ОФИСЫ ПФР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6643734" cy="269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6"/>
            <a:ext cx="7286676" cy="156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142844" y="1214428"/>
            <a:ext cx="2000264" cy="928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ctrTitle" idx="4294967295"/>
          </p:nvPr>
        </p:nvSpPr>
        <p:spPr>
          <a:xfrm>
            <a:off x="857224" y="714362"/>
            <a:ext cx="4531499" cy="11597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/>
            <a:r>
              <a:rPr lang="ru-RU" sz="3600" dirty="0" smtClean="0"/>
              <a:t>ОСНОВНЫЕ</a:t>
            </a:r>
            <a:r>
              <a:rPr lang="en" sz="3600" dirty="0" smtClean="0"/>
              <a:t> </a:t>
            </a:r>
            <a:r>
              <a:rPr lang="ru-RU" sz="3600" dirty="0" smtClean="0">
                <a:solidFill>
                  <a:srgbClr val="FF5722"/>
                </a:solidFill>
              </a:rPr>
              <a:t>ПРОБЛЕМЫ</a:t>
            </a:r>
            <a:endParaRPr lang="en" sz="3600" dirty="0">
              <a:solidFill>
                <a:srgbClr val="FF5722"/>
              </a:solidFill>
            </a:endParaRPr>
          </a:p>
        </p:txBody>
      </p:sp>
      <p:sp>
        <p:nvSpPr>
          <p:cNvPr id="12" name="Shape 110"/>
          <p:cNvSpPr txBox="1">
            <a:spLocks/>
          </p:cNvSpPr>
          <p:nvPr/>
        </p:nvSpPr>
        <p:spPr>
          <a:xfrm>
            <a:off x="642910" y="2143122"/>
            <a:ext cx="6215106" cy="225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ОТСУТСТВИЕ ПОДТВЕРЖДЕННОЙ РЕГИСТРАЦИИ В ЕСИА / ПОРТАЛ ГОСУСЛУГ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400" b="1" dirty="0" smtClean="0">
              <a:solidFill>
                <a:srgbClr val="999999"/>
              </a:solidFill>
              <a:latin typeface="Montserrat"/>
              <a:ea typeface="Montserrat"/>
              <a:cs typeface="Montserrat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</a:rPr>
              <a:t>ОТСУТСТВИЕ СНИЛС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Shape 111"/>
          <p:cNvGrpSpPr/>
          <p:nvPr/>
        </p:nvGrpSpPr>
        <p:grpSpPr>
          <a:xfrm>
            <a:off x="301520" y="869242"/>
            <a:ext cx="457189" cy="457119"/>
            <a:chOff x="1923675" y="1633650"/>
            <a:chExt cx="436000" cy="435975"/>
          </a:xfrm>
        </p:grpSpPr>
        <p:sp>
          <p:nvSpPr>
            <p:cNvPr id="14" name="Shape 112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0" t="0" r="0" b="0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13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0" t="0" r="0" b="0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15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0" t="0" r="0" b="0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0" t="0" r="0" b="0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17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0" t="0" r="0" b="0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1-88.userapi.com/IIVxc60Xb6jzjvdT_fyXF4AhwUMR99LEfzNrwg/g1XJPLw19Q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00048"/>
            <a:ext cx="4000528" cy="4017266"/>
          </a:xfrm>
          <a:prstGeom prst="rect">
            <a:avLst/>
          </a:prstGeom>
          <a:noFill/>
        </p:spPr>
      </p:pic>
      <p:sp>
        <p:nvSpPr>
          <p:cNvPr id="4" name="Shape 390"/>
          <p:cNvSpPr txBox="1">
            <a:spLocks/>
          </p:cNvSpPr>
          <p:nvPr/>
        </p:nvSpPr>
        <p:spPr>
          <a:xfrm>
            <a:off x="285721" y="642924"/>
            <a:ext cx="3429023" cy="3643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ct val="100000"/>
              <a:buFont typeface="Montserrat"/>
              <a:buNone/>
              <a:tabLst/>
              <a:defRPr/>
            </a:pP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ЕСЛИ РЕБЕНОК </a:t>
            </a:r>
            <a:r>
              <a:rPr lang="ru-RU" sz="2400" b="1" dirty="0" smtClean="0">
                <a:solidFill>
                  <a:srgbClr val="EE5C44"/>
                </a:solidFill>
                <a:latin typeface="Montserrat"/>
                <a:ea typeface="Montserrat"/>
                <a:cs typeface="Montserrat"/>
                <a:sym typeface="Montserrat"/>
              </a:rPr>
              <a:t>ЗАРЕГИСТРИРОВАН В ПФР</a:t>
            </a:r>
            <a:r>
              <a:rPr lang="ru-RU" sz="2400" b="1" dirty="0" smtClean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, НО ПРИ ЗАПОЛНЕНИИ ЗАЯВЛЕНИЯ НА ПОРТАЛЕ ГОСУСЛУГ ПОЯВЛЯЮТСЯ ОШИБКИ</a:t>
            </a:r>
            <a:endParaRPr kumimoji="0" lang="en" sz="2400" b="1" i="0" u="none" strike="noStrike" kern="0" cap="none" spc="0" normalizeH="0" baseline="0" noProof="0" dirty="0">
              <a:ln>
                <a:noFill/>
              </a:ln>
              <a:solidFill>
                <a:srgbClr val="FF5722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270</Words>
  <Application>Microsoft Office PowerPoint</Application>
  <PresentationFormat>Экран (16:9)</PresentationFormat>
  <Paragraphs>50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Karla</vt:lpstr>
      <vt:lpstr>Montserrat</vt:lpstr>
      <vt:lpstr>Arial Narrow</vt:lpstr>
      <vt:lpstr>Arvirargus template</vt:lpstr>
      <vt:lpstr>ФЕДЕРАЛЬНАЯ ПОДДЕРЖКА СЕМЕЙ С ДЕТЬМИ</vt:lpstr>
      <vt:lpstr>5000 </vt:lpstr>
      <vt:lpstr>ДОКУМЕНТЫ</vt:lpstr>
      <vt:lpstr>Презентация PowerPoint</vt:lpstr>
      <vt:lpstr>Презентация PowerPoint</vt:lpstr>
      <vt:lpstr>ГОСУСЛУГИ ПОРТАЛ</vt:lpstr>
      <vt:lpstr>Презентация PowerPoint</vt:lpstr>
      <vt:lpstr>ОСНОВНЫЕ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ИНФОРМИРОВАНИЕ ГРАЖДАН </vt:lpstr>
      <vt:lpstr>НЕ ЗАПОЛНЯЙТЕ ЗАЯВЛЕНИЯ НА САЙТАХ МОШЕННИКОВ  НЕ НАПРАВЛЯЙТЕ СВОИ ПЕРСОНАЛЬНЫЕ ДАННЫЕ НЕИЗВЕСТНЫМ ЛИЦАМ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Крысина Ольга Сергеевна</dc:creator>
  <cp:lastModifiedBy>Uzzzer</cp:lastModifiedBy>
  <cp:revision>26</cp:revision>
  <dcterms:modified xsi:type="dcterms:W3CDTF">2020-05-27T06:13:53Z</dcterms:modified>
</cp:coreProperties>
</file>