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67" r:id="rId2"/>
    <p:sldId id="275" r:id="rId3"/>
    <p:sldId id="276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843"/>
    <a:srgbClr val="007A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3FD64-3005-41EA-82ED-2317B173925B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591B5-3D41-4DEF-9573-CBAF1C7CE8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69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91B5-3D41-4DEF-9573-CBAF1C7CE8D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562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91B5-3D41-4DEF-9573-CBAF1C7CE8D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559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52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88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49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980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28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45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97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357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84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330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534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600E-0A30-4B06-BF49-E212FBD77AA8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09BA-E71A-4827-BC1B-9AD98F66DF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499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D550DD-9297-4241-98A9-10C3BF699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5579"/>
          <a:stretch/>
        </p:blipFill>
        <p:spPr>
          <a:xfrm>
            <a:off x="0" y="0"/>
            <a:ext cx="12199902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xmlns="" id="{4964E6CC-3F3F-0346-A10A-0C5B82D143D9}"/>
              </a:ext>
            </a:extLst>
          </p:cNvPr>
          <p:cNvSpPr txBox="1">
            <a:spLocks/>
          </p:cNvSpPr>
          <p:nvPr/>
        </p:nvSpPr>
        <p:spPr>
          <a:xfrm>
            <a:off x="809700" y="2276872"/>
            <a:ext cx="9721850" cy="1637206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Плати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B Sans Display Light" panose="020B0303040504020204" pitchFamily="34" charset="0"/>
                <a:cs typeface="SB Sans Display Light" panose="020B0303040504020204" pitchFamily="34" charset="0"/>
              </a:rPr>
              <a:t>QR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от Сбербанка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Мобильный кассир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4475" y="60960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ПАО Сбербанк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Март 2022 год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9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8666" y="0"/>
            <a:ext cx="11329259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spcBef>
                <a:spcPct val="20000"/>
              </a:spcBef>
              <a:buClr>
                <a:srgbClr val="1F497D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Плати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QR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«легкий» эквайринг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2318" y="625553"/>
            <a:ext cx="11942165" cy="0"/>
          </a:xfrm>
          <a:prstGeom prst="line">
            <a:avLst/>
          </a:prstGeom>
          <a:ln w="50800" cmpd="dbl"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3096" y1="45876" x2="54393" y2="58763"/>
                        <a14:foregroundMark x1="55230" y1="25258" x2="55230" y2="25258"/>
                        <a14:foregroundMark x1="33473" y1="33505" x2="33473" y2="33505"/>
                        <a14:foregroundMark x1="31799" y1="57216" x2="31799" y2="57216"/>
                        <a14:foregroundMark x1="40167" y1="79381" x2="40167" y2="79381"/>
                        <a14:foregroundMark x1="56904" y1="80412" x2="56904" y2="80412"/>
                        <a14:foregroundMark x1="71130" y1="72165" x2="71130" y2="72165"/>
                        <a14:foregroundMark x1="77406" y1="54124" x2="77406" y2="54124"/>
                        <a14:foregroundMark x1="71130" y1="39175" x2="71130" y2="39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49" y="6000206"/>
            <a:ext cx="1019735" cy="827735"/>
          </a:xfrm>
          <a:prstGeom prst="rect">
            <a:avLst/>
          </a:prstGeom>
        </p:spPr>
      </p:pic>
      <p:sp>
        <p:nvSpPr>
          <p:cNvPr id="29" name="Объект 4"/>
          <p:cNvSpPr txBox="1">
            <a:spLocks/>
          </p:cNvSpPr>
          <p:nvPr/>
        </p:nvSpPr>
        <p:spPr>
          <a:xfrm>
            <a:off x="774055" y="951041"/>
            <a:ext cx="10398209" cy="954075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НАША ЦЕЛЬ -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снизить экономические затраты партнера и популяризировать безналичные способы оплаты.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D063D-7E0C-4599-BEF8-4E64A4F34647}"/>
              </a:ext>
            </a:extLst>
          </p:cNvPr>
          <p:cNvSpPr/>
          <p:nvPr/>
        </p:nvSpPr>
        <p:spPr>
          <a:xfrm>
            <a:off x="530756" y="2335564"/>
            <a:ext cx="3396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Статический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QR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7065E9-6FC6-4C02-A93B-0E39D4428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638" y="2837903"/>
            <a:ext cx="1496735" cy="1496737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581339" y="3925265"/>
            <a:ext cx="4878720" cy="27965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spc="80" dirty="0" smtClean="0">
                <a:solidFill>
                  <a:srgbClr val="404040"/>
                </a:solidFill>
                <a:latin typeface="+mn-lt"/>
                <a:ea typeface="Fedra Sans Pro Medium LF" panose="020B0703040000020004" pitchFamily="34" charset="0"/>
                <a:cs typeface="Arial" panose="020B0604020202020204" pitchFamily="34" charset="0"/>
              </a:rPr>
              <a:t>     </a:t>
            </a:r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2019 года подключено </a:t>
            </a:r>
          </a:p>
          <a:p>
            <a:pPr algn="ctr"/>
            <a:r>
              <a:rPr lang="ru-RU" alt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36 665 точек, из них </a:t>
            </a:r>
          </a:p>
          <a:p>
            <a:pPr algn="ctr"/>
            <a:r>
              <a:rPr lang="ru-RU" alt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31 419 активных.</a:t>
            </a:r>
          </a:p>
          <a:p>
            <a:pPr algn="ctr"/>
            <a:r>
              <a:rPr lang="ru-RU" alt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 2021 год подключено </a:t>
            </a:r>
          </a:p>
          <a:p>
            <a:pPr algn="ctr"/>
            <a:r>
              <a:rPr lang="ru-RU" alt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1 265 точек, из них 1 231 активная.</a:t>
            </a:r>
            <a:r>
              <a:rPr lang="ru-RU" altLang="ru-RU" sz="3200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3200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200" b="1" u="sng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2220311-729C-4768-93A9-8A46BE8EC084}"/>
              </a:ext>
            </a:extLst>
          </p:cNvPr>
          <p:cNvSpPr/>
          <p:nvPr/>
        </p:nvSpPr>
        <p:spPr>
          <a:xfrm>
            <a:off x="1029071" y="4398138"/>
            <a:ext cx="239986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Наклейка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QR-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кодом. Сумма вводится покупателем. 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Микро бизнес. Уличная торговля, транспорт и т.д.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81339" y="3180630"/>
            <a:ext cx="4878720" cy="5993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spc="80" dirty="0" smtClean="0">
                <a:solidFill>
                  <a:srgbClr val="404040"/>
                </a:solidFill>
                <a:latin typeface="+mn-lt"/>
                <a:ea typeface="Fedra Sans Pro Medium LF" panose="020B0703040000020004" pitchFamily="34" charset="0"/>
                <a:cs typeface="Arial" panose="020B0604020202020204" pitchFamily="34" charset="0"/>
              </a:rPr>
              <a:t>     </a:t>
            </a:r>
            <a:r>
              <a:rPr lang="ru-RU" sz="3200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Тариф от 0,6 % до 1,2 </a:t>
            </a:r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%*</a:t>
            </a:r>
            <a:r>
              <a:rPr lang="ru-RU" altLang="ru-RU" sz="3200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3200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200" b="1" u="sng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58064B3-B5A7-4CD4-8D1A-E66030D7B3F1}"/>
              </a:ext>
            </a:extLst>
          </p:cNvPr>
          <p:cNvSpPr/>
          <p:nvPr/>
        </p:nvSpPr>
        <p:spPr>
          <a:xfrm>
            <a:off x="8352263" y="2397120"/>
            <a:ext cx="2999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Динамический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QR (API)</a:t>
            </a:r>
          </a:p>
        </p:txBody>
      </p:sp>
      <p:pic>
        <p:nvPicPr>
          <p:cNvPr id="17" name="Рисунок 1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78C0031-95DA-4A98-A89C-CCFBBF46B9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7566" y="2887869"/>
            <a:ext cx="1510267" cy="151026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BFE08A4-A854-464E-945F-A047E7556F76}"/>
              </a:ext>
            </a:extLst>
          </p:cNvPr>
          <p:cNvSpPr/>
          <p:nvPr/>
        </p:nvSpPr>
        <p:spPr>
          <a:xfrm>
            <a:off x="8872765" y="4398138"/>
            <a:ext cx="23998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Свой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QR-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код генерируются кассой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для каждой покупки.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Торговые сети, гипермаркеты.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6675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7" y="1743723"/>
            <a:ext cx="11349987" cy="400556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73006" y="434340"/>
            <a:ext cx="11329259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spcBef>
                <a:spcPct val="20000"/>
              </a:spcBef>
              <a:buClr>
                <a:srgbClr val="1F497D"/>
              </a:buClr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Мобильный кассир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9835" y="842723"/>
            <a:ext cx="11942165" cy="0"/>
          </a:xfrm>
          <a:prstGeom prst="line">
            <a:avLst/>
          </a:prstGeom>
          <a:ln w="50800" cmpd="dbl"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3096" y1="45876" x2="54393" y2="58763"/>
                        <a14:foregroundMark x1="55230" y1="25258" x2="55230" y2="25258"/>
                        <a14:foregroundMark x1="33473" y1="33505" x2="33473" y2="33505"/>
                        <a14:foregroundMark x1="31799" y1="57216" x2="31799" y2="57216"/>
                        <a14:foregroundMark x1="40167" y1="79381" x2="40167" y2="79381"/>
                        <a14:foregroundMark x1="56904" y1="80412" x2="56904" y2="80412"/>
                        <a14:foregroundMark x1="71130" y1="72165" x2="71130" y2="72165"/>
                        <a14:foregroundMark x1="77406" y1="54124" x2="77406" y2="54124"/>
                        <a14:foregroundMark x1="71130" y1="39175" x2="71130" y2="39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030265"/>
            <a:ext cx="1019735" cy="827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150" y="1893229"/>
            <a:ext cx="5268060" cy="1543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534" y="1462748"/>
            <a:ext cx="3419952" cy="2372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957" y="1100079"/>
            <a:ext cx="4779038" cy="2753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509" y="3962870"/>
            <a:ext cx="3067478" cy="2086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394841" y="5044966"/>
            <a:ext cx="3846787" cy="13873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Тариф по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эквайрингу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рассчитывается индивидуально для партнера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(от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1,6 %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в зависимости от рода деятельности партнера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0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4" y="1719163"/>
            <a:ext cx="11726912" cy="17718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4" y="3722292"/>
            <a:ext cx="11117226" cy="2076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43096" y1="45876" x2="54393" y2="58763"/>
                        <a14:foregroundMark x1="55230" y1="25258" x2="55230" y2="25258"/>
                        <a14:foregroundMark x1="33473" y1="33505" x2="33473" y2="33505"/>
                        <a14:foregroundMark x1="31799" y1="57216" x2="31799" y2="57216"/>
                        <a14:foregroundMark x1="40167" y1="79381" x2="40167" y2="79381"/>
                        <a14:foregroundMark x1="56904" y1="80412" x2="56904" y2="80412"/>
                        <a14:foregroundMark x1="71130" y1="72165" x2="71130" y2="72165"/>
                        <a14:foregroundMark x1="77406" y1="54124" x2="77406" y2="54124"/>
                        <a14:foregroundMark x1="71130" y1="39175" x2="71130" y2="39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5" y="6030264"/>
            <a:ext cx="1019735" cy="82773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4270" y="355950"/>
            <a:ext cx="11329259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spcBef>
                <a:spcPct val="20000"/>
              </a:spcBef>
              <a:buClr>
                <a:srgbClr val="1F497D"/>
              </a:buClr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Наши преимущества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9835" y="842723"/>
            <a:ext cx="11942165" cy="0"/>
          </a:xfrm>
          <a:prstGeom prst="line">
            <a:avLst/>
          </a:prstGeom>
          <a:ln w="50800" cmpd="dbl"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51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4270" y="355950"/>
            <a:ext cx="11329259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spcBef>
                <a:spcPct val="20000"/>
              </a:spcBef>
              <a:buClr>
                <a:srgbClr val="1F497D"/>
              </a:buClr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Кому пригодится наш сервис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9835" y="842723"/>
            <a:ext cx="11942165" cy="0"/>
          </a:xfrm>
          <a:prstGeom prst="line">
            <a:avLst/>
          </a:prstGeom>
          <a:ln w="50800" cmpd="dbl"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412270"/>
            <a:ext cx="5801535" cy="4791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44" y="2384289"/>
            <a:ext cx="4696480" cy="3048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43096" y1="45876" x2="54393" y2="58763"/>
                        <a14:foregroundMark x1="55230" y1="25258" x2="55230" y2="25258"/>
                        <a14:foregroundMark x1="33473" y1="33505" x2="33473" y2="33505"/>
                        <a14:foregroundMark x1="31799" y1="57216" x2="31799" y2="57216"/>
                        <a14:foregroundMark x1="40167" y1="79381" x2="40167" y2="79381"/>
                        <a14:foregroundMark x1="56904" y1="80412" x2="56904" y2="80412"/>
                        <a14:foregroundMark x1="71130" y1="72165" x2="71130" y2="72165"/>
                        <a14:foregroundMark x1="77406" y1="54124" x2="77406" y2="54124"/>
                        <a14:foregroundMark x1="71130" y1="39175" x2="71130" y2="39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5" y="6030264"/>
            <a:ext cx="1019735" cy="8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3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695997" y="1319031"/>
            <a:ext cx="10398209" cy="1015630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" panose="05000000000000000000" pitchFamily="2" charset="2"/>
              <a:buNone/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СПАСИБО ЗА ВНИМАНИЕ!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997" y="3933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 всем вопросам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прошу обращаться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Москаленко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Д.Ю.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8 918 431 16 19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dymoskalenko@sberbank.ru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43096" y1="45876" x2="54393" y2="58763"/>
                        <a14:foregroundMark x1="55230" y1="25258" x2="55230" y2="25258"/>
                        <a14:foregroundMark x1="33473" y1="33505" x2="33473" y2="33505"/>
                        <a14:foregroundMark x1="31799" y1="57216" x2="31799" y2="57216"/>
                        <a14:foregroundMark x1="40167" y1="79381" x2="40167" y2="79381"/>
                        <a14:foregroundMark x1="56904" y1="80412" x2="56904" y2="80412"/>
                        <a14:foregroundMark x1="71130" y1="72165" x2="71130" y2="72165"/>
                        <a14:foregroundMark x1="77406" y1="54124" x2="77406" y2="54124"/>
                        <a14:foregroundMark x1="71130" y1="39175" x2="71130" y2="39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5" y="6030264"/>
            <a:ext cx="1019735" cy="8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7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12707</TotalTime>
  <Words>137</Words>
  <Application>Microsoft Office PowerPoint</Application>
  <PresentationFormat>Произвольный</PresentationFormat>
  <Paragraphs>28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По всем вопросам прошу обращаться Москаленко Д.Ю. 8 918 431 16 19 dymoskalenko@sberbank.ru</vt:lpstr>
    </vt:vector>
  </TitlesOfParts>
  <Company>Bryansk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Рогачев Евгений</dc:creator>
  <cp:lastModifiedBy>vakulenkon</cp:lastModifiedBy>
  <cp:revision>106</cp:revision>
  <dcterms:created xsi:type="dcterms:W3CDTF">2021-05-31T08:13:16Z</dcterms:created>
  <dcterms:modified xsi:type="dcterms:W3CDTF">2022-04-01T05:47:58Z</dcterms:modified>
</cp:coreProperties>
</file>